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1" d="100"/>
          <a:sy n="71" d="100"/>
        </p:scale>
        <p:origin x="-1866" y="57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2" y="1064568"/>
            <a:ext cx="6096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3960" y="4664968"/>
            <a:ext cx="64087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Georgia" pitchFamily="18" charset="0"/>
              </a:rPr>
              <a:t>Сенсорная комната — что это?</a:t>
            </a:r>
          </a:p>
          <a:p>
            <a:r>
              <a:rPr lang="ru-RU" sz="1200" dirty="0">
                <a:latin typeface="Georgia" pitchFamily="18" charset="0"/>
              </a:rPr>
              <a:t>Определить сенсорную комнату можно как особым образом организованную окружающую среду, наполненную различного рода стимуляторами, цель которых заключается в воздействии на органы чувств человека. Сенсорную комнату в народе принято называть «комнатой релаксации», однако по сути своей сенсорная комната может использоваться не только с целью оказания успокаивающего и расслабляющего действия, но и для достижения тонизирующего и стимулирующего эффекта. Секрет заключается в сочетании разных стимулов. К ним относятся: свет и цвет, звуки (музыка), запахи, а также тактильные ощущения. Наборы стимулов можно объединить в группы в зависимости от рецептора, на который они воздействуют.</a:t>
            </a:r>
          </a:p>
          <a:p>
            <a:r>
              <a:rPr lang="ru-RU" sz="1200" b="1" dirty="0">
                <a:latin typeface="Georgia" pitchFamily="18" charset="0"/>
              </a:rPr>
              <a:t>Классификация стимулов</a:t>
            </a:r>
          </a:p>
          <a:p>
            <a:r>
              <a:rPr lang="ru-RU" sz="1200" u="sng" dirty="0" err="1">
                <a:latin typeface="Georgia" pitchFamily="18" charset="0"/>
              </a:rPr>
              <a:t>Светотерапия</a:t>
            </a:r>
            <a:r>
              <a:rPr lang="ru-RU" sz="1200" u="sng" dirty="0">
                <a:latin typeface="Georgia" pitchFamily="18" charset="0"/>
              </a:rPr>
              <a:t> и </a:t>
            </a:r>
            <a:r>
              <a:rPr lang="ru-RU" sz="1200" u="sng" dirty="0" err="1">
                <a:latin typeface="Georgia" pitchFamily="18" charset="0"/>
              </a:rPr>
              <a:t>цветотерапия</a:t>
            </a:r>
            <a:r>
              <a:rPr lang="ru-RU" sz="1200" dirty="0">
                <a:latin typeface="Georgia" pitchFamily="18" charset="0"/>
              </a:rPr>
              <a:t> – воздействуют на зрение. Мягкий свет – покой. Яркий свет – возбуждение. Кроме того, частицы света (фотоны) поддерживают ритм суточных колебаний, улучшают состояние иммунной системы. Используется терапия цветом, например, красный – стимуляция, оранжевый – восстановление, желтый – тонизирование и т.д.</a:t>
            </a:r>
          </a:p>
          <a:p>
            <a:r>
              <a:rPr lang="ru-RU" sz="1200" u="sng" dirty="0" err="1">
                <a:latin typeface="Georgia" pitchFamily="18" charset="0"/>
              </a:rPr>
              <a:t>Звукотерапия</a:t>
            </a:r>
            <a:r>
              <a:rPr lang="ru-RU" sz="1200" dirty="0">
                <a:latin typeface="Georgia" pitchFamily="18" charset="0"/>
              </a:rPr>
              <a:t> – воздействует на слух. Может быть пассивной (человек слушает звуки или музыку) и активной (человек сам создает звуки или музыку). Спокойная мелодичная музыка, звуки природы – покой. Механические звуки, электронная музыка, произведения с разной силой тональности (произведения Моцарта), музыкальные произведения с быстрым темпом (вальсы) – возбуждение.</a:t>
            </a:r>
          </a:p>
          <a:p>
            <a:r>
              <a:rPr lang="ru-RU" sz="1200" u="sng" dirty="0" smtClean="0">
                <a:latin typeface="Georgia" pitchFamily="18" charset="0"/>
              </a:rPr>
              <a:t>Тактильные </a:t>
            </a:r>
            <a:r>
              <a:rPr lang="ru-RU" sz="1200" u="sng" dirty="0">
                <a:latin typeface="Georgia" pitchFamily="18" charset="0"/>
              </a:rPr>
              <a:t>ощущения</a:t>
            </a:r>
            <a:r>
              <a:rPr lang="ru-RU" sz="1200" dirty="0">
                <a:latin typeface="Georgia" pitchFamily="18" charset="0"/>
              </a:rPr>
              <a:t> – воздействуют на рецепторы кожи. Ощущения мягкости, тепла, нежности – покой. Покалывание, надавливание, вибрация – возбуждение. Использование приборов для массажа снимает мышечное напряжение и улучшает кровообращение.</a:t>
            </a:r>
          </a:p>
          <a:p>
            <a:r>
              <a:rPr lang="ru-RU" sz="1200" b="1" dirty="0">
                <a:latin typeface="Georgia" pitchFamily="18" charset="0"/>
              </a:rPr>
              <a:t>Оборудование, из которого состоит сенсорная комната, можно условно классифицировать на два вида: релаксационное и активационное</a:t>
            </a:r>
            <a:r>
              <a:rPr lang="ru-RU" sz="1200" b="1" dirty="0" smtClean="0">
                <a:latin typeface="Georgia" pitchFamily="18" charset="0"/>
              </a:rPr>
              <a:t>.</a:t>
            </a:r>
            <a:endParaRPr lang="ru-RU" sz="1200" dirty="0"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96" y="40691"/>
            <a:ext cx="6694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Консультация для родителей.</a:t>
            </a:r>
            <a:endParaRPr lang="ru-RU" dirty="0"/>
          </a:p>
          <a:p>
            <a:r>
              <a:rPr lang="ru-RU" b="1" dirty="0"/>
              <a:t> </a:t>
            </a:r>
            <a:r>
              <a:rPr lang="ru-RU" b="1" dirty="0" smtClean="0"/>
              <a:t>Функция сенсорной комнаты в консультационном центре.  Педагог-психолог </a:t>
            </a:r>
            <a:r>
              <a:rPr lang="ru-RU" b="1" dirty="0"/>
              <a:t>консультационного </a:t>
            </a:r>
            <a:r>
              <a:rPr lang="ru-RU" b="1" dirty="0" smtClean="0"/>
              <a:t>центра, Панкова </a:t>
            </a:r>
            <a:r>
              <a:rPr lang="ru-RU" b="1" dirty="0"/>
              <a:t>Н </a:t>
            </a:r>
            <a:r>
              <a:rPr lang="ru-RU" b="1" dirty="0" err="1"/>
              <a:t>Н</a:t>
            </a:r>
            <a:r>
              <a:rPr lang="ru-RU" b="1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2518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4" t="-184"/>
          <a:stretch/>
        </p:blipFill>
        <p:spPr bwMode="auto">
          <a:xfrm>
            <a:off x="404664" y="272480"/>
            <a:ext cx="2736304" cy="3843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01008" y="776536"/>
            <a:ext cx="309634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2424" y="4115901"/>
            <a:ext cx="45007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Georgia" pitchFamily="18" charset="0"/>
              </a:rPr>
              <a:t>Для чего нужна сенсорная комната?</a:t>
            </a:r>
          </a:p>
          <a:p>
            <a:r>
              <a:rPr lang="ru-RU" sz="1200" dirty="0">
                <a:latin typeface="Georgia" pitchFamily="18" charset="0"/>
              </a:rPr>
              <a:t>Показаниями  к занятиям в сенсорной комнате могут служить:</a:t>
            </a:r>
          </a:p>
          <a:p>
            <a:r>
              <a:rPr lang="ru-RU" sz="1200" dirty="0" err="1">
                <a:latin typeface="Georgia" pitchFamily="18" charset="0"/>
              </a:rPr>
              <a:t>неврозоподобные</a:t>
            </a:r>
            <a:r>
              <a:rPr lang="ru-RU" sz="1200" dirty="0">
                <a:latin typeface="Georgia" pitchFamily="18" charset="0"/>
              </a:rPr>
              <a:t> состояния,</a:t>
            </a:r>
          </a:p>
          <a:p>
            <a:r>
              <a:rPr lang="ru-RU" sz="1200" dirty="0">
                <a:latin typeface="Georgia" pitchFamily="18" charset="0"/>
              </a:rPr>
              <a:t>адаптационные расстройства,</a:t>
            </a:r>
          </a:p>
          <a:p>
            <a:r>
              <a:rPr lang="ru-RU" sz="1200" dirty="0">
                <a:latin typeface="Georgia" pitchFamily="18" charset="0"/>
              </a:rPr>
              <a:t>нарушения в эмоциональной сфере (страхи, замкнутость),</a:t>
            </a:r>
          </a:p>
          <a:p>
            <a:r>
              <a:rPr lang="ru-RU" sz="1200" dirty="0">
                <a:latin typeface="Georgia" pitchFamily="18" charset="0"/>
              </a:rPr>
              <a:t>психосоматические заболевания,</a:t>
            </a:r>
          </a:p>
          <a:p>
            <a:r>
              <a:rPr lang="ru-RU" sz="1200" dirty="0">
                <a:latin typeface="Georgia" pitchFamily="18" charset="0"/>
              </a:rPr>
              <a:t>стресс, депрессивное состояние, психоэмоциональное напряжение,</a:t>
            </a:r>
          </a:p>
          <a:p>
            <a:r>
              <a:rPr lang="ru-RU" sz="1200" dirty="0">
                <a:latin typeface="Georgia" pitchFamily="18" charset="0"/>
              </a:rPr>
              <a:t>мышечное напряжение,</a:t>
            </a:r>
          </a:p>
          <a:p>
            <a:r>
              <a:rPr lang="ru-RU" sz="1200" dirty="0">
                <a:latin typeface="Georgia" pitchFamily="18" charset="0"/>
              </a:rPr>
              <a:t>нарушения в сфере поведения (агрессивное поведение),</a:t>
            </a:r>
          </a:p>
          <a:p>
            <a:r>
              <a:rPr lang="ru-RU" sz="1200" dirty="0">
                <a:latin typeface="Georgia" pitchFamily="18" charset="0"/>
              </a:rPr>
              <a:t>синдром </a:t>
            </a:r>
            <a:r>
              <a:rPr lang="ru-RU" sz="1200" dirty="0" err="1">
                <a:latin typeface="Georgia" pitchFamily="18" charset="0"/>
              </a:rPr>
              <a:t>гиперактивности</a:t>
            </a:r>
            <a:r>
              <a:rPr lang="ru-RU" sz="1200" dirty="0">
                <a:latin typeface="Georgia" pitchFamily="18" charset="0"/>
              </a:rPr>
              <a:t> и дефицита внимания,</a:t>
            </a:r>
          </a:p>
          <a:p>
            <a:r>
              <a:rPr lang="ru-RU" sz="1200" dirty="0">
                <a:latin typeface="Georgia" pitchFamily="18" charset="0"/>
              </a:rPr>
              <a:t>ослабление сенсорных функций (зрение, слух, осязание),</a:t>
            </a:r>
          </a:p>
          <a:p>
            <a:r>
              <a:rPr lang="ru-RU" sz="1200" dirty="0">
                <a:latin typeface="Georgia" pitchFamily="18" charset="0"/>
              </a:rPr>
              <a:t>задержка речевого и психомоторного развития,</a:t>
            </a:r>
          </a:p>
          <a:p>
            <a:r>
              <a:rPr lang="ru-RU" sz="1200" dirty="0" err="1">
                <a:latin typeface="Georgia" pitchFamily="18" charset="0"/>
              </a:rPr>
              <a:t>резидуально</a:t>
            </a:r>
            <a:r>
              <a:rPr lang="ru-RU" sz="1200" dirty="0">
                <a:latin typeface="Georgia" pitchFamily="18" charset="0"/>
              </a:rPr>
              <a:t>-органические поражения ЦНС,</a:t>
            </a:r>
          </a:p>
          <a:p>
            <a:r>
              <a:rPr lang="ru-RU" sz="1200" dirty="0">
                <a:latin typeface="Georgia" pitchFamily="18" charset="0"/>
              </a:rPr>
              <a:t>нарушения двигательных функций,</a:t>
            </a:r>
          </a:p>
          <a:p>
            <a:r>
              <a:rPr lang="ru-RU" sz="1200" dirty="0">
                <a:latin typeface="Georgia" pitchFamily="18" charset="0"/>
              </a:rPr>
              <a:t>легкие формы аутизма,</a:t>
            </a:r>
          </a:p>
          <a:p>
            <a:r>
              <a:rPr lang="ru-RU" sz="1200" dirty="0" err="1">
                <a:latin typeface="Georgia" pitchFamily="18" charset="0"/>
              </a:rPr>
              <a:t>энурез</a:t>
            </a:r>
            <a:r>
              <a:rPr lang="ru-RU" sz="1200" dirty="0">
                <a:latin typeface="Georgia" pitchFamily="18" charset="0"/>
              </a:rPr>
              <a:t> и </a:t>
            </a:r>
            <a:r>
              <a:rPr lang="ru-RU" sz="1200" dirty="0" err="1">
                <a:latin typeface="Georgia" pitchFamily="18" charset="0"/>
              </a:rPr>
              <a:t>энкопрез</a:t>
            </a:r>
            <a:r>
              <a:rPr lang="ru-RU" sz="1200" dirty="0">
                <a:latin typeface="Georgia" pitchFamily="18" charset="0"/>
              </a:rPr>
              <a:t>,</a:t>
            </a:r>
          </a:p>
          <a:p>
            <a:r>
              <a:rPr lang="ru-RU" sz="1200" dirty="0" smtClean="0">
                <a:latin typeface="Georgia" pitchFamily="18" charset="0"/>
              </a:rPr>
              <a:t>Невроз навязчивых </a:t>
            </a:r>
            <a:r>
              <a:rPr lang="ru-RU" sz="1200" dirty="0" err="1" smtClean="0">
                <a:latin typeface="Georgia" pitchFamily="18" charset="0"/>
              </a:rPr>
              <a:t>движениий</a:t>
            </a:r>
            <a:r>
              <a:rPr lang="ru-RU" sz="1200" dirty="0" smtClean="0">
                <a:latin typeface="Georgia" pitchFamily="18" charset="0"/>
              </a:rPr>
              <a:t>,</a:t>
            </a:r>
            <a:endParaRPr lang="ru-RU" sz="1200" dirty="0">
              <a:latin typeface="Georgia" pitchFamily="18" charset="0"/>
            </a:endParaRPr>
          </a:p>
          <a:p>
            <a:r>
              <a:rPr lang="ru-RU" sz="1200" dirty="0">
                <a:latin typeface="Georgia" pitchFamily="18" charset="0"/>
              </a:rPr>
              <a:t>заикание</a:t>
            </a:r>
            <a:r>
              <a:rPr lang="ru-RU" sz="1200" dirty="0" smtClean="0">
                <a:latin typeface="Georgia" pitchFamily="18" charset="0"/>
              </a:rPr>
              <a:t>.</a:t>
            </a:r>
          </a:p>
          <a:p>
            <a:r>
              <a:rPr lang="ru-RU" sz="1200" dirty="0">
                <a:latin typeface="Georgia" pitchFamily="18" charset="0"/>
              </a:rPr>
              <a:t>Изучение сенсорных систем активно </a:t>
            </a:r>
            <a:endParaRPr lang="ru-RU" sz="1200" dirty="0" smtClean="0">
              <a:latin typeface="Georgia" pitchFamily="18" charset="0"/>
            </a:endParaRPr>
          </a:p>
          <a:p>
            <a:r>
              <a:rPr lang="ru-RU" sz="1200" dirty="0" smtClean="0">
                <a:latin typeface="Georgia" pitchFamily="18" charset="0"/>
              </a:rPr>
              <a:t>развивается.</a:t>
            </a:r>
          </a:p>
          <a:p>
            <a:r>
              <a:rPr lang="ru-RU" sz="1200" dirty="0" smtClean="0">
                <a:latin typeface="Georgia" pitchFamily="18" charset="0"/>
              </a:rPr>
              <a:t> </a:t>
            </a:r>
            <a:r>
              <a:rPr lang="ru-RU" sz="1200" dirty="0">
                <a:latin typeface="Georgia" pitchFamily="18" charset="0"/>
              </a:rPr>
              <a:t>Воздействие через рецепторы на головной мозг </a:t>
            </a:r>
            <a:endParaRPr lang="ru-RU" sz="1200" dirty="0" smtClean="0">
              <a:latin typeface="Georgia" pitchFamily="18" charset="0"/>
            </a:endParaRPr>
          </a:p>
          <a:p>
            <a:r>
              <a:rPr lang="ru-RU" sz="1200" dirty="0" smtClean="0">
                <a:latin typeface="Georgia" pitchFamily="18" charset="0"/>
              </a:rPr>
              <a:t>занимает </a:t>
            </a:r>
            <a:r>
              <a:rPr lang="ru-RU" sz="1200" dirty="0">
                <a:latin typeface="Georgia" pitchFamily="18" charset="0"/>
              </a:rPr>
              <a:t>умы многих ученых мира. </a:t>
            </a:r>
            <a:endParaRPr lang="ru-RU" sz="1200" dirty="0" smtClean="0">
              <a:latin typeface="Georgia" pitchFamily="18" charset="0"/>
            </a:endParaRPr>
          </a:p>
          <a:p>
            <a:r>
              <a:rPr lang="ru-RU" sz="1200" dirty="0" smtClean="0">
                <a:latin typeface="Georgia" pitchFamily="18" charset="0"/>
              </a:rPr>
              <a:t>И </a:t>
            </a:r>
            <a:r>
              <a:rPr lang="ru-RU" sz="1200" dirty="0">
                <a:latin typeface="Georgia" pitchFamily="18" charset="0"/>
              </a:rPr>
              <a:t>хотя </a:t>
            </a:r>
            <a:r>
              <a:rPr lang="ru-RU" sz="1200" dirty="0" smtClean="0">
                <a:latin typeface="Georgia" pitchFamily="18" charset="0"/>
              </a:rPr>
              <a:t>исследования</a:t>
            </a:r>
          </a:p>
          <a:p>
            <a:r>
              <a:rPr lang="ru-RU" sz="1200" dirty="0" smtClean="0">
                <a:latin typeface="Georgia" pitchFamily="18" charset="0"/>
              </a:rPr>
              <a:t> </a:t>
            </a:r>
            <a:r>
              <a:rPr lang="ru-RU" sz="1200" dirty="0">
                <a:latin typeface="Georgia" pitchFamily="18" charset="0"/>
              </a:rPr>
              <a:t>еще не окончены, мы с вами уже знаем, </a:t>
            </a:r>
            <a:endParaRPr lang="ru-RU" sz="1200" dirty="0" smtClean="0">
              <a:latin typeface="Georgia" pitchFamily="18" charset="0"/>
            </a:endParaRPr>
          </a:p>
          <a:p>
            <a:r>
              <a:rPr lang="ru-RU" sz="1200" dirty="0" smtClean="0">
                <a:latin typeface="Georgia" pitchFamily="18" charset="0"/>
              </a:rPr>
              <a:t>что </a:t>
            </a:r>
            <a:r>
              <a:rPr lang="ru-RU" sz="1200" dirty="0">
                <a:latin typeface="Georgia" pitchFamily="18" charset="0"/>
              </a:rPr>
              <a:t>сенсорная комната, несомненно</a:t>
            </a:r>
            <a:r>
              <a:rPr lang="ru-RU" sz="1200" dirty="0" smtClean="0">
                <a:latin typeface="Georgia" pitchFamily="18" charset="0"/>
              </a:rPr>
              <a:t>,</a:t>
            </a:r>
          </a:p>
          <a:p>
            <a:r>
              <a:rPr lang="ru-RU" sz="1200" dirty="0" smtClean="0">
                <a:latin typeface="Georgia" pitchFamily="18" charset="0"/>
              </a:rPr>
              <a:t> </a:t>
            </a:r>
            <a:r>
              <a:rPr lang="ru-RU" sz="1200" dirty="0">
                <a:latin typeface="Georgia" pitchFamily="18" charset="0"/>
              </a:rPr>
              <a:t>является уникальным «изобретением» </a:t>
            </a:r>
            <a:endParaRPr lang="ru-RU" sz="1200" dirty="0" smtClean="0">
              <a:latin typeface="Georgia" pitchFamily="18" charset="0"/>
            </a:endParaRPr>
          </a:p>
          <a:p>
            <a:r>
              <a:rPr lang="ru-RU" sz="1200" dirty="0" smtClean="0">
                <a:latin typeface="Georgia" pitchFamily="18" charset="0"/>
              </a:rPr>
              <a:t>и </a:t>
            </a:r>
            <a:r>
              <a:rPr lang="ru-RU" sz="1200" dirty="0">
                <a:latin typeface="Georgia" pitchFamily="18" charset="0"/>
              </a:rPr>
              <a:t>оказывает положительное </a:t>
            </a:r>
            <a:r>
              <a:rPr lang="ru-RU" sz="1200" dirty="0" smtClean="0">
                <a:latin typeface="Georgia" pitchFamily="18" charset="0"/>
              </a:rPr>
              <a:t>воздействие</a:t>
            </a:r>
          </a:p>
          <a:p>
            <a:r>
              <a:rPr lang="ru-RU" sz="1200" dirty="0" smtClean="0">
                <a:latin typeface="Georgia" pitchFamily="18" charset="0"/>
              </a:rPr>
              <a:t> </a:t>
            </a:r>
            <a:r>
              <a:rPr lang="ru-RU" sz="1200" dirty="0">
                <a:latin typeface="Georgia" pitchFamily="18" charset="0"/>
              </a:rPr>
              <a:t>на </a:t>
            </a:r>
            <a:r>
              <a:rPr lang="ru-RU" sz="1200" dirty="0" smtClean="0">
                <a:latin typeface="Georgia" pitchFamily="18" charset="0"/>
              </a:rPr>
              <a:t>организм малыша.</a:t>
            </a:r>
            <a:endParaRPr lang="ru-RU" sz="1200" dirty="0">
              <a:latin typeface="Georgia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040" y="6681192"/>
            <a:ext cx="3067708" cy="3067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28225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15</Words>
  <Application>Microsoft Office PowerPoint</Application>
  <PresentationFormat>Лист A4 (210x297 мм)</PresentationFormat>
  <Paragraphs>37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2021-05-18T08:28:32Z</dcterms:created>
  <dcterms:modified xsi:type="dcterms:W3CDTF">2021-05-18T08:53:43Z</dcterms:modified>
</cp:coreProperties>
</file>